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752203-9F3A-4DA3-86F7-547C40764B54}">
  <a:tblStyle styleId="{30752203-9F3A-4DA3-86F7-547C40764B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818910a9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818910a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74805cf96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74805cf9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1" Type="http://schemas.openxmlformats.org/officeDocument/2006/relationships/hyperlink" Target="https://docs.google.com/presentation/d/12AE3oTGguv8phfHDNfZT-GTSgppEnQ64lp0wK8_wFtE/view" TargetMode="External"/><Relationship Id="rId10" Type="http://schemas.openxmlformats.org/officeDocument/2006/relationships/hyperlink" Target="https://docs.google.com/presentation/d/1_EAtKvO-LV_aGJTZBbt71xefiodUGo0Q5c8As7ZJd94/view" TargetMode="External"/><Relationship Id="rId12" Type="http://schemas.openxmlformats.org/officeDocument/2006/relationships/hyperlink" Target="https://www.worldhistory.org/uploads/images/17844.png?v=1737009437-1695055322" TargetMode="External"/><Relationship Id="rId9" Type="http://schemas.openxmlformats.org/officeDocument/2006/relationships/hyperlink" Target="https://docs.google.com/presentation/d/1JVmufA0eh5BHPUJWdUmmUFs2n_vNeMSxGYVWwj5vioY/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2AE3oTGguv8phfHDNfZT-GTSgppEnQ64lp0wK8_wFtE/view" TargetMode="External"/><Relationship Id="rId7" Type="http://schemas.openxmlformats.org/officeDocument/2006/relationships/hyperlink" Target="https://docs.google.com/presentation/d/1ZtQu4ViMFnc7kUz9PmuFUIViZO04qOVYkM9R8MpZkK8/view" TargetMode="External"/><Relationship Id="rId8" Type="http://schemas.openxmlformats.org/officeDocument/2006/relationships/hyperlink" Target="https://docs.google.com/presentation/d/1YZJXusapFwvWUeBh0A9NqeUnY6de5B2R5DEqKIt3K3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{30752203-9F3A-4DA3-86F7-547C40764B54}</a:tableStyleId>
              </a:tblPr>
              <a:tblGrid>
                <a:gridCol w="1633350"/>
                <a:gridCol w="4045800"/>
                <a:gridCol w="3669725"/>
              </a:tblGrid>
              <a:tr h="280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The Shang Dynasty in Ancient China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56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do archaeological and written sources help reconstruct the history of the Shang Dynasty?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76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08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Shang Dynasty in Ancient China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3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Oracle Bones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6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92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r>
                        <a:rPr b="1" lang="en" sz="1300">
                          <a:latin typeface="Inter"/>
                          <a:ea typeface="Inter"/>
                          <a:cs typeface="Inter"/>
                          <a:sym typeface="Inter"/>
                        </a:rPr>
                        <a:t>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Guide students through a reading that provides the context for the Shang Dynasty. They will answer comprehension questions as they read.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95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a:t>
                      </a:r>
                      <a:r>
                        <a:rPr lang="en" sz="1200" u="sng">
                          <a:solidFill>
                            <a:schemeClr val="hlink"/>
                          </a:solidFill>
                          <a:latin typeface="Inter"/>
                          <a:ea typeface="Inter"/>
                          <a:cs typeface="Inter"/>
                          <a:sym typeface="Inter"/>
                          <a:hlinkClick r:id="rId11"/>
                        </a:rPr>
                        <a:t>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pair up and compare responses, then review the correct answers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Revisit this </a:t>
                      </a:r>
                      <a:r>
                        <a:rPr lang="en" sz="1200" u="sng">
                          <a:solidFill>
                            <a:schemeClr val="accent5"/>
                          </a:solidFill>
                          <a:latin typeface="Inter"/>
                          <a:ea typeface="Inter"/>
                          <a:cs typeface="Inter"/>
                          <a:sym typeface="Inter"/>
                          <a:hlinkClick r:id="rId12">
                            <a:extLst>
                              <a:ext uri="{A12FA001-AC4F-418D-AE19-62706E023703}">
                                <ahyp:hlinkClr val="tx"/>
                              </a:ext>
                            </a:extLst>
                          </a:hlinkClick>
                        </a:rPr>
                        <a:t>map</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highlighting</a:t>
                      </a:r>
                      <a:r>
                        <a:rPr lang="en" sz="1200">
                          <a:solidFill>
                            <a:schemeClr val="dk1"/>
                          </a:solidFill>
                          <a:latin typeface="Inter"/>
                          <a:ea typeface="Inter"/>
                          <a:cs typeface="Inter"/>
                          <a:sym typeface="Inter"/>
                        </a:rPr>
                        <a:t> the location of the Shang Dynasty and Huang He (Yellow) River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“What is the Context? - Shang Dynasty” independently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With a partner, compare answers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debrief</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{30752203-9F3A-4DA3-86F7-547C40764B54}</a:tableStyleId>
              </a:tblPr>
              <a:tblGrid>
                <a:gridCol w="1673200"/>
                <a:gridCol w="4057350"/>
                <a:gridCol w="3702950"/>
              </a:tblGrid>
              <a:tr h="299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The Shang Dynasty in Ancient China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195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investigate</a:t>
                      </a:r>
                      <a:r>
                        <a:rPr lang="en" sz="1200">
                          <a:latin typeface="Inter"/>
                          <a:ea typeface="Inter"/>
                          <a:cs typeface="Inter"/>
                          <a:sym typeface="Inter"/>
                        </a:rPr>
                        <a:t> how archaeological and written sources shape our understanding of life during the Shang Dynasty</a:t>
                      </a:r>
                      <a:r>
                        <a:rPr lang="en" sz="1200">
                          <a:solidFill>
                            <a:srgbClr val="000000"/>
                          </a:solidFill>
                          <a:latin typeface="Inter"/>
                          <a:ea typeface="Inter"/>
                          <a:cs typeface="Inter"/>
                          <a:sym typeface="Inter"/>
                        </a:rPr>
                        <a:t> with a Webquest using worksheet pages 2-</a:t>
                      </a:r>
                      <a:r>
                        <a:rPr lang="en" sz="1200">
                          <a:latin typeface="Inter"/>
                          <a:ea typeface="Inter"/>
                          <a:cs typeface="Inter"/>
                          <a:sym typeface="Inter"/>
                        </a:rPr>
                        <a:t>5</a:t>
                      </a:r>
                      <a:r>
                        <a:rPr lang="en" sz="1200">
                          <a:solidFill>
                            <a:srgbClr val="000000"/>
                          </a:solidFill>
                          <a:latin typeface="Inter"/>
                          <a:ea typeface="Inter"/>
                          <a:cs typeface="Inter"/>
                          <a:sym typeface="Inter"/>
                        </a:rPr>
                        <a:t>. They will view </a:t>
                      </a:r>
                      <a:r>
                        <a:rPr lang="en" sz="1200">
                          <a:latin typeface="Inter"/>
                          <a:ea typeface="Inter"/>
                          <a:cs typeface="Inter"/>
                          <a:sym typeface="Inter"/>
                        </a:rPr>
                        <a:t>oracle bone inscriptions, images, and secondary sources. Consider allowing students to partner up for this activity.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0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digital access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Direct students to worksheet pages </a:t>
                      </a:r>
                      <a:r>
                        <a:rPr lang="en" sz="1200">
                          <a:latin typeface="Inter"/>
                          <a:ea typeface="Inter"/>
                          <a:cs typeface="Inter"/>
                          <a:sym typeface="Inter"/>
                        </a:rPr>
                        <a:t>2-5</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Listen to directions and expectations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With partner, c</a:t>
                      </a:r>
                      <a:r>
                        <a:rPr lang="en" sz="1200">
                          <a:solidFill>
                            <a:srgbClr val="000000"/>
                          </a:solidFill>
                          <a:latin typeface="Inter"/>
                          <a:ea typeface="Inter"/>
                          <a:cs typeface="Inter"/>
                          <a:sym typeface="Inter"/>
                        </a:rPr>
                        <a:t>omplete webquest using the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7000">
                <a:tc rowSpan="2">
                  <a:txBody>
                    <a:bodyPr/>
                    <a:lstStyle/>
                    <a:p>
                      <a:pPr indent="0" lvl="0" marL="0" rtl="0" algn="l">
                        <a:lnSpc>
                          <a:spcPct val="100000"/>
                        </a:lnSpc>
                        <a:spcBef>
                          <a:spcPts val="0"/>
                        </a:spcBef>
                        <a:spcAft>
                          <a:spcPts val="0"/>
                        </a:spcAft>
                        <a:buNone/>
                      </a:pPr>
                      <a:r>
                        <a:rPr b="1" lang="en" sz="1300">
                          <a:solidFill>
                            <a:srgbClr val="000000"/>
                          </a:solidFill>
                          <a:latin typeface="Inter"/>
                          <a:ea typeface="Inter"/>
                          <a:cs typeface="Inter"/>
                          <a:sym typeface="Inter"/>
                        </a:rPr>
                        <a:t>ACTIVITY 3-</a:t>
                      </a:r>
                      <a:endParaRPr b="1" sz="13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rgbClr val="000000"/>
                          </a:solidFill>
                          <a:latin typeface="Inter"/>
                          <a:ea typeface="Inter"/>
                          <a:cs typeface="Inter"/>
                          <a:sym typeface="Inter"/>
                        </a:rPr>
                        <a:t>EXHIBIT</a:t>
                      </a:r>
                      <a:endParaRPr b="1" sz="13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rgbClr val="000000"/>
                          </a:solidFill>
                          <a:latin typeface="Inter"/>
                          <a:ea typeface="Inter"/>
                          <a:cs typeface="Inter"/>
                          <a:sym typeface="Inter"/>
                        </a:rPr>
                        <a:t>(OPTIONAL)</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35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{30752203-9F3A-4DA3-86F7-547C40764B54}</a:tableStyleId>
              </a:tblPr>
              <a:tblGrid>
                <a:gridCol w="1673200"/>
                <a:gridCol w="4057350"/>
                <a:gridCol w="3702950"/>
              </a:tblGrid>
              <a:tr h="139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The Shang Dynasty in Ancient China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011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rgbClr val="000000"/>
                          </a:solidFill>
                          <a:latin typeface="Inter"/>
                          <a:ea typeface="Inter"/>
                          <a:cs typeface="Inter"/>
                          <a:sym typeface="Inter"/>
                        </a:rPr>
                        <a:t> in which they reflect on their learnings from the day by engaging in a 3, 2, 1 </a:t>
                      </a:r>
                      <a:r>
                        <a:rPr lang="en" sz="1200">
                          <a:latin typeface="Inter"/>
                          <a:ea typeface="Inter"/>
                          <a:cs typeface="Inter"/>
                          <a:sym typeface="Inter"/>
                        </a:rPr>
                        <a:t>approach</a:t>
                      </a:r>
                      <a:r>
                        <a:rPr lang="en" sz="1200">
                          <a:solidFill>
                            <a:srgbClr val="000000"/>
                          </a:solidFill>
                          <a:latin typeface="Inter"/>
                          <a:ea typeface="Inter"/>
                          <a:cs typeface="Inter"/>
                          <a:sym typeface="Inter"/>
                        </a:rPr>
                        <a:t> that includes prompts requiring students to list out aspects relating to the number.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Exit Ticket and provide instructions for 3, 2,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Respond to each of the prompts in the boxes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397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1.15 Analyze the role of agricultural, technological and cultural innovations in the emergence and maintenance of early complex societies between 10,000 BCE and 500 BCE.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1.18 Compare the role of women in different societies, including ways in which women exercised power between 10,000 BCE and 500 BCE.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1.19 Analyze archeological and primary source materials to make a claim about daily life for different individuals within Africa, Asia, and the Americas between 10,000 BCE and 500 BCE.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